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e Robertson" userId="c24ae428-a796-4d4a-acf5-feb1a1676f74" providerId="ADAL" clId="{544DD4C5-6D8B-40A2-AB39-DE48BD49E556}"/>
    <pc:docChg chg="mod">
      <pc:chgData name="Zoe Robertson" userId="c24ae428-a796-4d4a-acf5-feb1a1676f74" providerId="ADAL" clId="{544DD4C5-6D8B-40A2-AB39-DE48BD49E556}" dt="2025-10-23T14:28:04.289" v="0" actId="33475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"/>
            <a:ext cx="7559992" cy="10692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560005" cy="1069200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57200" y="6174003"/>
            <a:ext cx="6645909" cy="3780154"/>
          </a:xfrm>
          <a:custGeom>
            <a:avLst/>
            <a:gdLst/>
            <a:ahLst/>
            <a:cxnLst/>
            <a:rect l="l" t="t" r="r" b="b"/>
            <a:pathLst>
              <a:path w="6645909" h="3780154">
                <a:moveTo>
                  <a:pt x="6645605" y="0"/>
                </a:moveTo>
                <a:lnTo>
                  <a:pt x="0" y="0"/>
                </a:lnTo>
                <a:lnTo>
                  <a:pt x="0" y="3780002"/>
                </a:lnTo>
                <a:lnTo>
                  <a:pt x="6645605" y="3780002"/>
                </a:lnTo>
                <a:lnTo>
                  <a:pt x="6645605" y="0"/>
                </a:lnTo>
                <a:close/>
              </a:path>
            </a:pathLst>
          </a:custGeom>
          <a:solidFill>
            <a:srgbClr val="005E85">
              <a:alpha val="6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4005" y="215150"/>
            <a:ext cx="6074839" cy="1390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2524" y="6532831"/>
            <a:ext cx="2542479" cy="1431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sz="1800" b="1" spc="-85" dirty="0">
                <a:solidFill>
                  <a:srgbClr val="FFFFFF"/>
                </a:solidFill>
                <a:latin typeface="Tahoma"/>
                <a:cs typeface="Tahoma"/>
              </a:rPr>
              <a:t>Person</a:t>
            </a:r>
            <a:endParaRPr sz="1800" dirty="0">
              <a:latin typeface="Tahoma"/>
              <a:cs typeface="Tahoma"/>
            </a:endParaRPr>
          </a:p>
          <a:p>
            <a:pPr marL="227965" marR="5080" indent="-227965">
              <a:buChar char="•"/>
              <a:tabLst>
                <a:tab pos="227965" algn="l"/>
                <a:tab pos="228600" algn="l"/>
              </a:tabLst>
            </a:pPr>
            <a:r>
              <a:rPr lang="en-GB" sz="1200" spc="-10" dirty="0">
                <a:solidFill>
                  <a:srgbClr val="FFFFFF"/>
                </a:solidFill>
                <a:latin typeface="Verdana"/>
              </a:rPr>
              <a:t>Are you using safe routes?</a:t>
            </a:r>
          </a:p>
          <a:p>
            <a:pPr marL="227965" marR="5080" indent="-227965">
              <a:buChar char="•"/>
              <a:tabLst>
                <a:tab pos="227965" algn="l"/>
                <a:tab pos="228600" algn="l"/>
              </a:tabLst>
            </a:pPr>
            <a:r>
              <a:rPr lang="en-GB" sz="1200" spc="-10" dirty="0">
                <a:solidFill>
                  <a:srgbClr val="FFFFFF"/>
                </a:solidFill>
                <a:latin typeface="Verdana"/>
              </a:rPr>
              <a:t>Are you aware of your  environment?</a:t>
            </a:r>
          </a:p>
          <a:p>
            <a:pPr marL="227965" marR="5080" indent="-227965">
              <a:buChar char="•"/>
              <a:tabLst>
                <a:tab pos="227965" algn="l"/>
                <a:tab pos="228600" algn="l"/>
              </a:tabLst>
            </a:pPr>
            <a:r>
              <a:rPr lang="en-GB" sz="1200" spc="-10" dirty="0">
                <a:solidFill>
                  <a:srgbClr val="FFFFFF"/>
                </a:solidFill>
                <a:latin typeface="Verdana"/>
              </a:rPr>
              <a:t>Be mindful of distractions.</a:t>
            </a:r>
          </a:p>
          <a:p>
            <a:pPr marL="227965" marR="5080" indent="-227965">
              <a:buChar char="•"/>
              <a:tabLst>
                <a:tab pos="227965" algn="l"/>
                <a:tab pos="228600" algn="l"/>
              </a:tabLst>
            </a:pPr>
            <a:r>
              <a:rPr sz="1200" spc="-10" dirty="0">
                <a:solidFill>
                  <a:srgbClr val="FFFFFF"/>
                </a:solidFill>
                <a:latin typeface="Verdana"/>
              </a:rPr>
              <a:t>Are you fit and well?</a:t>
            </a:r>
            <a:endParaRPr lang="en-GB" sz="1200" spc="-10" dirty="0">
              <a:solidFill>
                <a:srgbClr val="FFFFFF"/>
              </a:solidFill>
              <a:latin typeface="Verdana"/>
            </a:endParaRPr>
          </a:p>
          <a:p>
            <a:pPr>
              <a:lnSpc>
                <a:spcPts val="1200"/>
              </a:lnSpc>
              <a:tabLst>
                <a:tab pos="227965" algn="l"/>
                <a:tab pos="228600" algn="l"/>
              </a:tabLst>
            </a:pPr>
            <a:endParaRPr lang="en-GB" sz="1200" spc="-15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000" y="6930002"/>
            <a:ext cx="714285" cy="71428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164" y="8570071"/>
            <a:ext cx="714277" cy="71427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8747" y="8570063"/>
            <a:ext cx="714285" cy="71428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8747" y="6912003"/>
            <a:ext cx="714281" cy="71428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2000" y="6181453"/>
            <a:ext cx="257045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GB" sz="2200" b="1" spc="-155" dirty="0">
                <a:solidFill>
                  <a:srgbClr val="FFFFFF"/>
                </a:solidFill>
                <a:latin typeface="Tahoma"/>
                <a:cs typeface="Tahoma"/>
              </a:rPr>
              <a:t>Slips, Trips and Falls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40747" y="8148658"/>
            <a:ext cx="2666503" cy="1646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sz="1800" b="1" spc="-15" dirty="0">
                <a:solidFill>
                  <a:srgbClr val="FFFFFF"/>
                </a:solidFill>
                <a:latin typeface="Tahoma"/>
                <a:cs typeface="Tahoma"/>
              </a:rPr>
              <a:t>Workplace</a:t>
            </a:r>
            <a:endParaRPr sz="1800" dirty="0">
              <a:latin typeface="Tahoma"/>
              <a:cs typeface="Tahoma"/>
            </a:endParaRPr>
          </a:p>
          <a:p>
            <a:pPr marL="227965" indent="-227965">
              <a:buChar char="•"/>
              <a:tabLst>
                <a:tab pos="227965" algn="l"/>
                <a:tab pos="228600" algn="l"/>
              </a:tabLst>
            </a:pPr>
            <a:r>
              <a:rPr lang="en-GB" sz="1200" spc="-10" dirty="0">
                <a:solidFill>
                  <a:srgbClr val="FFFFFF"/>
                </a:solidFill>
                <a:latin typeface="Verdana"/>
                <a:cs typeface="Verdana"/>
              </a:rPr>
              <a:t>Walkways level, firm and free from obstacles?</a:t>
            </a:r>
          </a:p>
          <a:p>
            <a:pPr marL="227965" indent="-227965">
              <a:buFontTx/>
              <a:buChar char="•"/>
              <a:tabLst>
                <a:tab pos="227965" algn="l"/>
                <a:tab pos="228600" algn="l"/>
              </a:tabLst>
            </a:pPr>
            <a:r>
              <a:rPr lang="en-GB" sz="1200" spc="-20" dirty="0">
                <a:solidFill>
                  <a:srgbClr val="FFFFFF"/>
                </a:solidFill>
                <a:latin typeface="Verdana"/>
                <a:cs typeface="Verdana"/>
              </a:rPr>
              <a:t>Suitable bins / storage?</a:t>
            </a:r>
          </a:p>
          <a:p>
            <a:pPr marL="227965" indent="-227965">
              <a:buChar char="•"/>
              <a:tabLst>
                <a:tab pos="227965" algn="l"/>
                <a:tab pos="228600" algn="l"/>
              </a:tabLst>
            </a:pPr>
            <a:r>
              <a:rPr lang="en-GB" sz="1200" spc="-10" dirty="0">
                <a:solidFill>
                  <a:srgbClr val="FFFFFF"/>
                </a:solidFill>
                <a:latin typeface="Verdana"/>
                <a:cs typeface="Verdana"/>
              </a:rPr>
              <a:t>High standards of housekeeping?</a:t>
            </a:r>
          </a:p>
          <a:p>
            <a:pPr marL="227965" indent="-227965">
              <a:buChar char="•"/>
              <a:tabLst>
                <a:tab pos="227965" algn="l"/>
                <a:tab pos="228600" algn="l"/>
              </a:tabLst>
            </a:pPr>
            <a:r>
              <a:rPr lang="en-GB" sz="1200" spc="-10" dirty="0">
                <a:solidFill>
                  <a:srgbClr val="FFFFFF"/>
                </a:solidFill>
                <a:latin typeface="Verdana"/>
                <a:cs typeface="Verdana"/>
              </a:rPr>
              <a:t>Uneven surfaces marked / removed?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84073" y="8194716"/>
            <a:ext cx="2394177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sz="1800" b="1" spc="-80" dirty="0">
                <a:solidFill>
                  <a:srgbClr val="FFFFFF"/>
                </a:solidFill>
                <a:latin typeface="Tahoma"/>
                <a:cs typeface="Tahoma"/>
              </a:rPr>
              <a:t>Equipment/Tools</a:t>
            </a:r>
            <a:endParaRPr sz="1800" dirty="0">
              <a:latin typeface="Tahoma"/>
              <a:cs typeface="Tahoma"/>
            </a:endParaRPr>
          </a:p>
          <a:p>
            <a:pPr marL="227965" indent="-227965">
              <a:buChar char="•"/>
              <a:tabLst>
                <a:tab pos="227965" algn="l"/>
                <a:tab pos="228600" algn="l"/>
              </a:tabLst>
            </a:pPr>
            <a:r>
              <a:rPr lang="en-GB" sz="1200" spc="-15" dirty="0">
                <a:solidFill>
                  <a:srgbClr val="FFFFFF"/>
                </a:solidFill>
                <a:latin typeface="Verdana"/>
                <a:cs typeface="Verdana"/>
              </a:rPr>
              <a:t>Fencing available and in good order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?</a:t>
            </a:r>
            <a:endParaRPr lang="en-GB" sz="1200" spc="-2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227965" indent="-227965">
              <a:buChar char="•"/>
              <a:tabLst>
                <a:tab pos="227965" algn="l"/>
                <a:tab pos="228600" algn="l"/>
              </a:tabLst>
            </a:pPr>
            <a:r>
              <a:rPr lang="en-GB" sz="1200" spc="-20" dirty="0">
                <a:solidFill>
                  <a:srgbClr val="FFFFFF"/>
                </a:solidFill>
                <a:latin typeface="Verdana"/>
                <a:cs typeface="Verdana"/>
              </a:rPr>
              <a:t>Winter grit stores available?</a:t>
            </a:r>
          </a:p>
          <a:p>
            <a:pPr marL="227965" indent="-227965">
              <a:buChar char="•"/>
              <a:tabLst>
                <a:tab pos="227965" algn="l"/>
                <a:tab pos="228600" algn="l"/>
              </a:tabLst>
            </a:pPr>
            <a:r>
              <a:rPr lang="en-GB" sz="1200" spc="-10" dirty="0">
                <a:solidFill>
                  <a:srgbClr val="FFFFFF"/>
                </a:solidFill>
                <a:latin typeface="Verdana"/>
              </a:rPr>
              <a:t>Footwear in good condition</a:t>
            </a:r>
            <a:r>
              <a:rPr lang="en-GB" sz="1200" spc="-20" dirty="0">
                <a:solidFill>
                  <a:srgbClr val="FFFFFF"/>
                </a:solidFill>
                <a:latin typeface="Verdana"/>
              </a:rPr>
              <a:t>?</a:t>
            </a:r>
            <a:endParaRPr lang="en-GB" sz="1200" spc="-2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227965" indent="-227965">
              <a:buChar char="•"/>
              <a:tabLst>
                <a:tab pos="227965" algn="l"/>
                <a:tab pos="228600" algn="l"/>
              </a:tabLst>
            </a:pPr>
            <a:r>
              <a:rPr lang="en-GB" sz="1200" spc="-20" dirty="0">
                <a:solidFill>
                  <a:srgbClr val="FFFFFF"/>
                </a:solidFill>
                <a:latin typeface="Verdana"/>
                <a:cs typeface="Verdana"/>
              </a:rPr>
              <a:t>Lighting available if required?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540747" y="6532831"/>
            <a:ext cx="2296900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sz="1800" b="1" spc="-65" dirty="0">
                <a:solidFill>
                  <a:srgbClr val="FFFFFF"/>
                </a:solidFill>
                <a:latin typeface="Tahoma"/>
                <a:cs typeface="Tahoma"/>
              </a:rPr>
              <a:t>Planning</a:t>
            </a:r>
            <a:endParaRPr sz="1800" dirty="0">
              <a:latin typeface="Tahoma"/>
              <a:cs typeface="Tahoma"/>
            </a:endParaRPr>
          </a:p>
          <a:p>
            <a:pPr marL="227965" indent="-227965">
              <a:buChar char="•"/>
              <a:tabLst>
                <a:tab pos="227965" algn="l"/>
                <a:tab pos="228600" algn="l"/>
              </a:tabLst>
            </a:pPr>
            <a:r>
              <a:rPr lang="en-GB" sz="1200" spc="25" dirty="0">
                <a:solidFill>
                  <a:srgbClr val="FFFFFF"/>
                </a:solidFill>
                <a:latin typeface="Verdana"/>
                <a:cs typeface="Verdana"/>
              </a:rPr>
              <a:t>Pedestrian routes planned</a:t>
            </a:r>
            <a:r>
              <a:rPr lang="en-GB" sz="1200" spc="50" dirty="0">
                <a:solidFill>
                  <a:srgbClr val="FFFFFF"/>
                </a:solidFill>
                <a:latin typeface="Verdana"/>
                <a:cs typeface="Verdana"/>
              </a:rPr>
              <a:t>?</a:t>
            </a:r>
          </a:p>
          <a:p>
            <a:pPr marL="227965" indent="-227965">
              <a:buChar char="•"/>
              <a:tabLst>
                <a:tab pos="227965" algn="l"/>
                <a:tab pos="228600" algn="l"/>
              </a:tabLst>
            </a:pPr>
            <a:r>
              <a:rPr lang="en-GB" sz="1200" spc="50" dirty="0">
                <a:solidFill>
                  <a:srgbClr val="FFFFFF"/>
                </a:solidFill>
                <a:latin typeface="Verdana"/>
                <a:cs typeface="Verdana"/>
              </a:rPr>
              <a:t>Maintenance provisions in place?</a:t>
            </a:r>
          </a:p>
          <a:p>
            <a:pPr marL="227965" indent="-227965">
              <a:buChar char="•"/>
              <a:tabLst>
                <a:tab pos="227965" algn="l"/>
                <a:tab pos="228600" algn="l"/>
              </a:tabLst>
            </a:pPr>
            <a:r>
              <a:rPr lang="en-GB" sz="1200" spc="50" dirty="0">
                <a:solidFill>
                  <a:srgbClr val="FFFFFF"/>
                </a:solidFill>
                <a:latin typeface="Verdana"/>
                <a:cs typeface="Verdana"/>
              </a:rPr>
              <a:t>Weather conditions considered?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pc="-305" dirty="0"/>
              <a:t>Life</a:t>
            </a:r>
            <a:r>
              <a:rPr spc="-65" dirty="0"/>
              <a:t> </a:t>
            </a:r>
            <a:r>
              <a:rPr spc="-120" dirty="0"/>
              <a:t>Savin</a:t>
            </a:r>
            <a:r>
              <a:rPr spc="-130" dirty="0"/>
              <a:t>g</a:t>
            </a:r>
            <a:r>
              <a:rPr spc="-65" dirty="0"/>
              <a:t> </a:t>
            </a:r>
            <a:r>
              <a:rPr spc="-245" dirty="0"/>
              <a:t>Essentials</a:t>
            </a:r>
          </a:p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sz="3300" b="0" spc="40" dirty="0">
                <a:latin typeface="Verdana"/>
                <a:cs typeface="Verdana"/>
              </a:rPr>
              <a:t>We</a:t>
            </a:r>
            <a:r>
              <a:rPr sz="3300" b="0" spc="-250" dirty="0">
                <a:latin typeface="Verdana"/>
                <a:cs typeface="Verdana"/>
              </a:rPr>
              <a:t> </a:t>
            </a:r>
            <a:r>
              <a:rPr sz="3300" b="0" spc="110" dirty="0">
                <a:latin typeface="Verdana"/>
                <a:cs typeface="Verdana"/>
              </a:rPr>
              <a:t>care</a:t>
            </a:r>
            <a:r>
              <a:rPr sz="3300" b="0" spc="-250" dirty="0">
                <a:latin typeface="Verdana"/>
                <a:cs typeface="Verdana"/>
              </a:rPr>
              <a:t> </a:t>
            </a:r>
            <a:r>
              <a:rPr sz="3300" b="0" spc="70" dirty="0">
                <a:latin typeface="Verdana"/>
                <a:cs typeface="Verdana"/>
              </a:rPr>
              <a:t>abou</a:t>
            </a:r>
            <a:r>
              <a:rPr sz="3300" b="0" spc="45" dirty="0">
                <a:latin typeface="Verdana"/>
                <a:cs typeface="Verdana"/>
              </a:rPr>
              <a:t>t</a:t>
            </a:r>
            <a:r>
              <a:rPr sz="3300" b="0" spc="-250" dirty="0">
                <a:latin typeface="Verdana"/>
                <a:cs typeface="Verdana"/>
              </a:rPr>
              <a:t> </a:t>
            </a:r>
            <a:r>
              <a:rPr sz="3300" b="0" spc="-150" dirty="0">
                <a:latin typeface="Verdana"/>
                <a:cs typeface="Verdana"/>
              </a:rPr>
              <a:t>you</a:t>
            </a:r>
            <a:r>
              <a:rPr sz="3300" b="0" spc="-100" dirty="0">
                <a:latin typeface="Verdana"/>
                <a:cs typeface="Verdana"/>
              </a:rPr>
              <a:t>r</a:t>
            </a:r>
            <a:r>
              <a:rPr sz="3300" b="0" spc="-250" dirty="0">
                <a:latin typeface="Verdana"/>
                <a:cs typeface="Verdana"/>
              </a:rPr>
              <a:t> </a:t>
            </a:r>
            <a:r>
              <a:rPr sz="3300" b="0" spc="-114" dirty="0">
                <a:latin typeface="Verdana"/>
                <a:cs typeface="Verdana"/>
              </a:rPr>
              <a:t>Safety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16" name="Picture 15" descr="A red playground equipment in a park&#10;&#10;Description automatically generated">
            <a:extLst>
              <a:ext uri="{FF2B5EF4-FFF2-40B4-BE49-F238E27FC236}">
                <a16:creationId xmlns:a16="http://schemas.microsoft.com/office/drawing/2014/main" id="{2534EC33-09FF-06AB-7ABF-9564CFCBDD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7898" y="2205305"/>
            <a:ext cx="4202911" cy="3152183"/>
          </a:xfrm>
          <a:prstGeom prst="rect">
            <a:avLst/>
          </a:prstGeom>
        </p:spPr>
      </p:pic>
      <p:pic>
        <p:nvPicPr>
          <p:cNvPr id="14" name="Picture 13" descr="A crane in a construction site&#10;&#10;Description automatically generated">
            <a:extLst>
              <a:ext uri="{FF2B5EF4-FFF2-40B4-BE49-F238E27FC236}">
                <a16:creationId xmlns:a16="http://schemas.microsoft.com/office/drawing/2014/main" id="{9A67AF4C-D836-8A0A-A6D7-45B3887D1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76" y="1679940"/>
            <a:ext cx="3286358" cy="42029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103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Tahoma</vt:lpstr>
      <vt:lpstr>Verdana</vt:lpstr>
      <vt:lpstr>Office Theme</vt:lpstr>
      <vt:lpstr>Life Saving Essentials We care about your Safety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Saving Essentials We care about your Safety</dc:title>
  <dc:creator>James MacDonald</dc:creator>
  <cp:lastModifiedBy>Zoe Robertson</cp:lastModifiedBy>
  <cp:revision>5</cp:revision>
  <dcterms:created xsi:type="dcterms:W3CDTF">2023-05-05T14:26:57Z</dcterms:created>
  <dcterms:modified xsi:type="dcterms:W3CDTF">2025-10-23T14:28:07Z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2022-07-04T00:00:00Z</vt:filetime>
  </property>
  <property fmtid="{D5CDD505-2E9C-101B-9397-08002B2CF9AE}" pid="3" name="Creator">
    <vt:lpwstr>Adobe InDesign 17.3 (Windows)</vt:lpwstr>
  </property>
  <property fmtid="{D5CDD505-2E9C-101B-9397-08002B2CF9AE}" pid="4" name="LastSaved">
    <vt:filetime>2023-05-05T00:00:00Z</vt:filetime>
  </property>
  <property fmtid="{D5CDD505-2E9C-101B-9397-08002B2CF9AE}" pid="5" name="Addo_DocID">
    <vt:lpwstr>2a697b7b-514a-47ac-9c86-4df8f03b6e62</vt:lpwstr>
  </property>
  <property fmtid="{D5CDD505-2E9C-101B-9397-08002B2CF9AE}" pid="6" name="MSIP_Label_f74e4fee-36e9-46e2-9b25-4ceea6a2750d_Enabled">
    <vt:lpwstr>true</vt:lpwstr>
  </property>
  <property fmtid="{D5CDD505-2E9C-101B-9397-08002B2CF9AE}" pid="7" name="MSIP_Label_f74e4fee-36e9-46e2-9b25-4ceea6a2750d_SetDate">
    <vt:lpwstr>2025-10-23T14:28:04Z</vt:lpwstr>
  </property>
  <property fmtid="{D5CDD505-2E9C-101B-9397-08002B2CF9AE}" pid="8" name="MSIP_Label_f74e4fee-36e9-46e2-9b25-4ceea6a2750d_Method">
    <vt:lpwstr>Privileged</vt:lpwstr>
  </property>
  <property fmtid="{D5CDD505-2E9C-101B-9397-08002B2CF9AE}" pid="9" name="MSIP_Label_f74e4fee-36e9-46e2-9b25-4ceea6a2750d_Name">
    <vt:lpwstr>Open</vt:lpwstr>
  </property>
  <property fmtid="{D5CDD505-2E9C-101B-9397-08002B2CF9AE}" pid="10" name="MSIP_Label_f74e4fee-36e9-46e2-9b25-4ceea6a2750d_SiteId">
    <vt:lpwstr>37f843bb-56cf-4a6d-98b9-2eac36ebb606</vt:lpwstr>
  </property>
  <property fmtid="{D5CDD505-2E9C-101B-9397-08002B2CF9AE}" pid="11" name="MSIP_Label_f74e4fee-36e9-46e2-9b25-4ceea6a2750d_ActionId">
    <vt:lpwstr>039fc4b4-a007-4707-a1e6-c3edbe696fdc</vt:lpwstr>
  </property>
  <property fmtid="{D5CDD505-2E9C-101B-9397-08002B2CF9AE}" pid="12" name="MSIP_Label_f74e4fee-36e9-46e2-9b25-4ceea6a2750d_ContentBits">
    <vt:lpwstr>0</vt:lpwstr>
  </property>
  <property fmtid="{D5CDD505-2E9C-101B-9397-08002B2CF9AE}" pid="13" name="MSIP_Label_f74e4fee-36e9-46e2-9b25-4ceea6a2750d_Tag">
    <vt:lpwstr>10, 0, 1, 1</vt:lpwstr>
  </property>
</Properties>
</file>